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7" d="100"/>
          <a:sy n="107" d="100"/>
        </p:scale>
        <p:origin x="-306" y="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39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152D4A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0" y="0"/>
            <a:ext cx="365760" cy="5143500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00584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417320"/>
            <a:ext cx="5852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Convertible</a:t>
            </a:r>
            <a:endParaRPr lang="en-US" sz="4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Line of Credit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502920" y="3401568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growth capital for ambitious companies — without surrendering equity prematurely.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3310128"/>
            <a:ext cx="1097280" cy="36576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4709160"/>
            <a:ext cx="9144000" cy="43434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920" y="472744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  ·  New York  ·  Confidential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0" y="472744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A8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roy.pang@altiqafamilyoffice.com  |  +1 (212) 461-0019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914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CAPITAL GAP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0" y="914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kern="0" spc="2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 Facing Growth Companies Today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57200" y="13258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Venture capital concentrates at the extremes. Bank debt excludes the most dynamic companies. The result is a persistent and widening capital gap for businesses generating $2M–$100M in annual revenue — too proven for seed, too early for institutional private equity, too high-growth for traditional lending covenants.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0040" y="2194560"/>
            <a:ext cx="19659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2194560"/>
            <a:ext cx="196596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2304288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$2.3T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20040" y="3063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Addressable Market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0040" y="340156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financing demand</a:t>
            </a:r>
            <a:endParaRPr lang="en-US" sz="10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growth-stage companies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468880" y="2194560"/>
            <a:ext cx="19659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2468880" y="2194560"/>
            <a:ext cx="196596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68880" y="2304288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2468880" y="3063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Underserved Segment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468880" y="340156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growth companies report</a:t>
            </a:r>
            <a:endParaRPr lang="en-US" sz="10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difficulty accessing capital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17720" y="2194560"/>
            <a:ext cx="19659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617720" y="2194560"/>
            <a:ext cx="196596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17720" y="2304288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18M+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4617720" y="3063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Companies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617720" y="340156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companies in the</a:t>
            </a:r>
            <a:endParaRPr lang="en-US" sz="10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$2M–$100M revenue range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766560" y="2194560"/>
            <a:ext cx="196596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766560" y="2194560"/>
            <a:ext cx="196596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66560" y="2304288"/>
            <a:ext cx="1965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3–4 wk</a:t>
            </a:r>
            <a:endParaRPr lang="en-US" sz="3600" dirty="0"/>
          </a:p>
        </p:txBody>
      </p:sp>
      <p:sp>
        <p:nvSpPr>
          <p:cNvPr id="25" name="Text 23"/>
          <p:cNvSpPr/>
          <p:nvPr/>
        </p:nvSpPr>
        <p:spPr>
          <a:xfrm>
            <a:off x="6766560" y="30632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Timeline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766560" y="340156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first conversation</a:t>
            </a:r>
            <a:endParaRPr lang="en-US" sz="10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funded facility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EXISTING OPTIONS FALL SHORT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Flawed Alternatives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74320" y="1417320"/>
            <a:ext cx="2743200" cy="34747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417320"/>
            <a:ext cx="274320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5087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Venture Capital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11480" y="202996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20–35% equity dilution per round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11480" y="257860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Liquidation preferences erode founder economics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11480" y="31272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Board control transfer limits agility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11480" y="367588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6–12 month fundraising cycles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1480" y="42245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Down-round risk destroys cap table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200400" y="1417320"/>
            <a:ext cx="2743200" cy="34747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0" y="1417320"/>
            <a:ext cx="274320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0" y="15087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Bank Debt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337560" y="202996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2–3 years profitable history required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337560" y="257860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Hard collateral excludes growth companies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337560" y="31272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Restrictive EBITDA &amp; leverage covenants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37560" y="367588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Fixed repayment ignores business cyclicality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337560" y="42245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Personal guarantees create founder exposure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126480" y="1417320"/>
            <a:ext cx="2743200" cy="34747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26480" y="1417320"/>
            <a:ext cx="274320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26480" y="15087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Venture Debt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263640" y="202996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Requires existing VC backing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263640" y="257860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Warrant coverage = hidden dilution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263640" y="312724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MAC clauses create sudden recall risk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263640" y="367588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Short 12–24 month maturities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263640" y="422452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Limited drawdown flexibility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ALTIQA SOLUTION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0" y="109728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kern="0" spc="2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Convertible Line of Credit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57200" y="13258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purpose-built hybrid instrument — the structural efficiency of a revolving credit facility combined with an optional equity conversion feature, designed for companies that have proven their model and are ready to scale.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1965960"/>
            <a:ext cx="278892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2057400"/>
            <a:ext cx="2788920" cy="73152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" y="2057400"/>
            <a:ext cx="73152" cy="2834640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217627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Access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25196" y="2628392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capital when you need it throughout the 36-month facility term. No lump-sum obligation — capital aligned to your actual deployment schedule.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200400" y="2057400"/>
            <a:ext cx="278892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0" y="2057400"/>
            <a:ext cx="2788920" cy="73152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0" y="2057400"/>
            <a:ext cx="73152" cy="283464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337560" y="217627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Periodic Payments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337560" y="2724912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accrues at 10% per annum on drawn amounts only. No monthly or annual payment obligations during the facility term. Preserve cash flow for operations.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26480" y="2057400"/>
            <a:ext cx="278892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126480" y="2057400"/>
            <a:ext cx="2788920" cy="73152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26480" y="2057400"/>
            <a:ext cx="73152" cy="2834640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63640" y="2176272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Conversion — Your Choice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263640" y="2724912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maturity, the outstanding balance converts to Preferred Shares at a </a:t>
            </a: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150" dirty="0" smtClean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</a:t>
            </a: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 to independent valuation. </a:t>
            </a:r>
            <a:r>
              <a:rPr lang="en-US" sz="1150" dirty="0" smtClean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option to repay at 5% </a:t>
            </a:r>
            <a:r>
              <a:rPr lang="en-US" sz="1150" dirty="0" smtClean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APR. </a:t>
            </a:r>
            <a:r>
              <a:rPr lang="en-US" sz="11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retain full control.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FACILITY TERMS AT A GLANCE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Simple. Transparent. Founder-Aligned.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1463040"/>
            <a:ext cx="4160520" cy="502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965960" y="14630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Convertible Line of Credit — Unsecured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0040" y="2011680"/>
            <a:ext cx="4160520" cy="502920"/>
          </a:xfrm>
          <a:prstGeom prst="rect">
            <a:avLst/>
          </a:prstGeom>
          <a:solidFill>
            <a:srgbClr val="0F1F35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0116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Facility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965960" y="20116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$10,000,000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" y="2560320"/>
            <a:ext cx="4160520" cy="502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560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Facility Term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965960" y="256032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months from date of first disbursement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3108960"/>
            <a:ext cx="4160520" cy="502920"/>
          </a:xfrm>
          <a:prstGeom prst="rect">
            <a:avLst/>
          </a:prstGeom>
          <a:solidFill>
            <a:srgbClr val="0F1F35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10896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Rate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965960" y="310896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annum (fixed) on drawn amounts only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3657600"/>
            <a:ext cx="4160520" cy="502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6576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Payments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965960" y="36576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— interest accrues and converts at maturity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4206240"/>
            <a:ext cx="4160520" cy="502920"/>
          </a:xfrm>
          <a:prstGeom prst="rect">
            <a:avLst/>
          </a:prstGeom>
          <a:solidFill>
            <a:srgbClr val="0F1F35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2062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Repayment at Maturity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965960" y="42062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repayment </a:t>
            </a: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5% or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converts to Preferred Shares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800600" y="1463040"/>
            <a:ext cx="4160520" cy="502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37760" y="14630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Discount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46520" y="14630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</a:t>
            </a: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800600" y="2011680"/>
            <a:ext cx="4160520" cy="502920"/>
          </a:xfrm>
          <a:prstGeom prst="rect">
            <a:avLst/>
          </a:prstGeom>
          <a:solidFill>
            <a:srgbClr val="0F1F35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0116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Collateral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446520" y="20116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required — fully unsecured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800600" y="2560320"/>
            <a:ext cx="4160520" cy="502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25603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Upfront Fees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446520" y="256032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payable by Borrower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800600" y="3108960"/>
            <a:ext cx="4160520" cy="502920"/>
          </a:xfrm>
          <a:prstGeom prst="rect">
            <a:avLst/>
          </a:prstGeom>
          <a:solidFill>
            <a:srgbClr val="0F1F35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310896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Minimum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446520" y="310896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$500,000 per draw request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800600" y="3657600"/>
            <a:ext cx="4160520" cy="502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37760" y="36576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Frequency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446520" y="36576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</a:t>
            </a:r>
            <a:r>
              <a:rPr lang="en-US" sz="11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per calendar month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800600" y="4206240"/>
            <a:ext cx="4160520" cy="502920"/>
          </a:xfrm>
          <a:prstGeom prst="rect">
            <a:avLst/>
          </a:prstGeom>
          <a:solidFill>
            <a:srgbClr val="0F1F35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937760" y="42062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Governing Law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446520" y="420624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New York, United States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0" y="109728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kern="0" spc="2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First Conversation to Funded Facility in 3–4 Weeks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20040" y="1417320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417320"/>
            <a:ext cx="640080" cy="100584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417320"/>
            <a:ext cx="640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99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51560" y="1490472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NDA &amp; Initial Review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60" y="15087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" y="18562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 NDA executed. Borrower submits due diligence package.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" y="2560320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" y="2560320"/>
            <a:ext cx="640080" cy="100584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560320"/>
            <a:ext cx="640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99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51560" y="2633472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 Sheet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51560" y="26517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2–5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51560" y="29992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Non-binding term sheet issued. 45-day exclusivity period begins.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" y="3703320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20040" y="3703320"/>
            <a:ext cx="640080" cy="100584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0040" y="3703320"/>
            <a:ext cx="640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99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051560" y="3776472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Facility Agreement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51560" y="37947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5–14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51560" y="41422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Financing Agreement and Convertible Note executed.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800600" y="1417320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800600" y="1417320"/>
            <a:ext cx="640080" cy="100584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00600" y="1417320"/>
            <a:ext cx="640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99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532120" y="1490472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Rail Setup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532120" y="15087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10–18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532120" y="18562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ACH/PAD integration completed with borrower's banking treasury.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800600" y="2560320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800600" y="2560320"/>
            <a:ext cx="640080" cy="100584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00600" y="2560320"/>
            <a:ext cx="640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99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5532120" y="2633472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In-Person Meeting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532120" y="26517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532120" y="29992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meet to finalise documentation and align on deployment.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800600" y="3703320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800600" y="3703320"/>
            <a:ext cx="640080" cy="100584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800600" y="3703320"/>
            <a:ext cx="640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899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5532120" y="3776472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Drawdown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532120" y="379476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3–4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532120" y="414223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Funds disbursed via Fedwire. Facility is live and operational.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CONVERSION MECHANICS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Conversion Works — and What It Means For Your Cap Table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3931920" cy="320040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5087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Trigger Events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99339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4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Maturity date (36 months) — primary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237744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Qualified financing round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76148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Acquisition or change of control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3145536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IPO filing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529584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Revenue milestone (by agreement)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91363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Mutual written agreement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429768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Event of default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0" y="1417320"/>
            <a:ext cx="4251960" cy="146304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09160" y="150876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Terms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709160" y="193852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035040" y="193852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to independent third-party valuation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09160" y="225856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class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035040" y="225856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Preferred Shares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709160" y="25786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Anti-dilution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35040" y="257860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Broad-based weighted average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709160" y="289864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Liquidation pref.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035040" y="2898648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1x non-participating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0" y="2971800"/>
            <a:ext cx="4251960" cy="164592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09160" y="306324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Borrowers Retain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709160" y="349300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Full operational control throughout the term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709160" y="381304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Option to prepay in cash </a:t>
            </a:r>
            <a:r>
              <a:rPr lang="en-US" sz="1100" dirty="0" smtClean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repay drawn funds at 5%— </a:t>
            </a: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forced conversion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09160" y="413308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No collateral encumbering assets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709160" y="445312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No board seats or observer rights pre-conversion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6400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BORROWER PROFILE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0" y="109728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kern="0" spc="2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C2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For Companies Like Yours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320040" y="1417320"/>
            <a:ext cx="411480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457200" y="1508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Qualification Criteria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1993392"/>
            <a:ext cx="3886200" cy="438912"/>
          </a:xfrm>
          <a:prstGeom prst="rect">
            <a:avLst/>
          </a:prstGeom>
          <a:solidFill>
            <a:srgbClr val="F7F6F2"/>
          </a:solidFill>
          <a:ln w="12700">
            <a:solidFill>
              <a:srgbClr val="E8EDF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993392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691640" y="1993392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smtClean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$0M </a:t>
            </a: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$100M+ annually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11480" y="2468880"/>
            <a:ext cx="38862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468880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691640" y="2468880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Post-revenue, proven model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11480" y="2944368"/>
            <a:ext cx="3886200" cy="438912"/>
          </a:xfrm>
          <a:prstGeom prst="rect">
            <a:avLst/>
          </a:prstGeom>
          <a:solidFill>
            <a:srgbClr val="F7F6F2"/>
          </a:solidFill>
          <a:ln w="12700">
            <a:solidFill>
              <a:srgbClr val="E8EDF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2944368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691640" y="2944368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company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11480" y="3419856"/>
            <a:ext cx="38862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3419856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Geography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691640" y="3419856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US, UK, EU, Canada, Australia, Singapore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11480" y="3895344"/>
            <a:ext cx="3886200" cy="438912"/>
          </a:xfrm>
          <a:prstGeom prst="rect">
            <a:avLst/>
          </a:prstGeom>
          <a:solidFill>
            <a:srgbClr val="F7F6F2"/>
          </a:solidFill>
          <a:ln w="12700">
            <a:solidFill>
              <a:srgbClr val="E8EDF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3895344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691640" y="3895344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verticals — no restrictions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11480" y="4370832"/>
            <a:ext cx="38862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4370832"/>
            <a:ext cx="1143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691640" y="4370832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or management-led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709160" y="1417320"/>
            <a:ext cx="411480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846320" y="1508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Sectors We Finance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846320" y="2011680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846320" y="2011680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SaaS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172200" y="2011680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72200" y="2011680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&amp; Biotech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7498080" y="2011680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498080" y="2011680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&amp; Logistics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846320" y="2852928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846320" y="2852928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&amp; Cleantech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172200" y="2852928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172200" y="2852928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Brands &amp; Retail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7498080" y="2852928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498080" y="2852928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4846320" y="3694176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846320" y="3694176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Aviation &amp; Aerospace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172200" y="3694176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172200" y="3694176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 &amp; Food Tech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7498080" y="3694176"/>
            <a:ext cx="1261872" cy="713232"/>
          </a:xfrm>
          <a:prstGeom prst="rect">
            <a:avLst/>
          </a:prstGeom>
          <a:solidFill>
            <a:srgbClr val="0C2340"/>
          </a:solidFill>
          <a:ln w="12700">
            <a:solidFill>
              <a:srgbClr val="152D4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498080" y="3694176"/>
            <a:ext cx="1261872" cy="71323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&amp; Entertainment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9728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 OVERVIEW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Need to Get Started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due diligence process is structured to be thorough without being burdensome. Priority documents are reviewed within 2 business days of complete submission.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965960"/>
            <a:ext cx="4160520" cy="132588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1965960"/>
            <a:ext cx="416052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768" y="203911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Legal &amp; Corporate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29768" y="2423160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Certificate of Incorporation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29768" y="26334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Operating Agreement / Bylaws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29768" y="28437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Cap table &amp; ownership structure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29768" y="3054096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Corporate resolution to borrow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800600" y="1965960"/>
            <a:ext cx="4160520" cy="132588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0600" y="1965960"/>
            <a:ext cx="416052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10328" y="203911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Financial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910328" y="2423160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1 year financial statements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910328" y="263347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YTD P&amp;L and balance sheet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910328" y="284378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3 months bank statements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10328" y="3054096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3–5 year financial projections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383280"/>
            <a:ext cx="4160520" cy="132588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0040" y="3383280"/>
            <a:ext cx="416052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9768" y="345643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Business &amp; Operations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29768" y="3840480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Executive summary or pitch deck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29768" y="405079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Use of funds breakdown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29768" y="426110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Organisational chart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29768" y="4471416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Key customer / vendor contracts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800600" y="3383280"/>
            <a:ext cx="4160520" cy="132588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00600" y="3383280"/>
            <a:ext cx="4160520" cy="54864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10328" y="345643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Legal &amp; Compliance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910328" y="3840480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Disclosure of litigation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910328" y="405079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UCC/lien search results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910328" y="4261104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Regulatory licences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910328" y="4471416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Prior bankruptcy disclosures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320040" y="4617720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checklist provided upon NDA execution  |  investments@altiqafamilyoffice.com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4828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Altiqa Multi-Family Office Pte. Ltd.  |  Confidential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C2340"/>
          </a:solidFill>
          <a:ln w="12700">
            <a:solidFill>
              <a:srgbClr val="0C23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solidFill>
            <a:srgbClr val="091929"/>
          </a:solidFill>
          <a:ln w="12700">
            <a:solidFill>
              <a:srgbClr val="09192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40080"/>
            <a:ext cx="8046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"We don't think of ourselves as lenders.</a:t>
            </a:r>
            <a:endParaRPr lang="en-US" sz="24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think of ourselves as capital partners.</a:t>
            </a:r>
            <a:endParaRPr lang="en-US" sz="24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success is our success."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2834640"/>
            <a:ext cx="914400" cy="36576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294436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8BE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explore whether this facility fits your capital roadmap?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3474720"/>
            <a:ext cx="8046720" cy="914400"/>
          </a:xfrm>
          <a:prstGeom prst="rect">
            <a:avLst/>
          </a:prstGeom>
          <a:solidFill>
            <a:srgbClr val="152D4A"/>
          </a:solidFill>
          <a:ln w="12700">
            <a:solidFill>
              <a:srgbClr val="1E3A5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474720"/>
            <a:ext cx="54864" cy="914400"/>
          </a:xfrm>
          <a:prstGeom prst="rect">
            <a:avLst/>
          </a:prstGeom>
          <a:solidFill>
            <a:srgbClr val="B8992C"/>
          </a:solidFill>
          <a:ln w="12700">
            <a:solidFill>
              <a:srgbClr val="B8992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354787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 Pang  |  Wealth Management Director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31520" y="38862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899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roy.pang@altiqafamilyoffice.com     +1 (212) 461-0019     www.altiqafamilyoffice.com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20" y="4160520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 Boulevard d'Italie, Monte Carlo 98000, Monaco   ·   One Manhattan West, New York NY 10001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65760" y="4498848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3A6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— This presentation is intended solely for the named recipient. All information is subject to the Mutual Non-Disclosure Agreement executed between the parties.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1108</Words>
  <Application>Microsoft Office PowerPoint</Application>
  <PresentationFormat>On-screen Show (16:9)</PresentationFormat>
  <Paragraphs>209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Altiqa Multi-Family Office — Convertible Credit Line</dc:title>
  <dc:subject>PptxGenJS Presentation</dc:subject>
  <dc:creator>Altiqa Multi-Family Office</dc:creator>
  <cp:lastModifiedBy>ASUS</cp:lastModifiedBy>
  <cp:revision>8</cp:revision>
  <dcterms:created xsi:type="dcterms:W3CDTF">2026-04-26T22:10:13Z</dcterms:created>
  <dcterms:modified xsi:type="dcterms:W3CDTF">2026-07-06T15:23:11Z</dcterms:modified>
</cp:coreProperties>
</file>